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Seoul Namsan Condensed Black" charset="1" panose="02020603020101020101"/>
      <p:regular r:id="rId16"/>
    </p:embeddedFont>
    <p:embeddedFont>
      <p:font typeface="Codec Pro" charset="1" panose="00000500000000000000"/>
      <p:regular r:id="rId17"/>
    </p:embeddedFont>
    <p:embeddedFont>
      <p:font typeface="Codec Pro Bold" charset="1" panose="00000600000000000000"/>
      <p:regular r:id="rId18"/>
    </p:embeddedFont>
    <p:embeddedFont>
      <p:font typeface="Codec Pro ExtraBold" charset="1" panose="00000700000000000000"/>
      <p:regular r:id="rId19"/>
    </p:embeddedFont>
    <p:embeddedFont>
      <p:font typeface="Codec Pro ExtraBold Bold" charset="1" panose="000009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6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VAFWqYZfM1Q.mp4" Type="http://schemas.openxmlformats.org/officeDocument/2006/relationships/video"/><Relationship Id="rId12" Target="../media/VAFWqYZfM1Q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6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6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243167"/>
            <a:ext cx="16230600" cy="7309983"/>
            <a:chOff x="0" y="0"/>
            <a:chExt cx="8459470" cy="381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89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058" b="-24058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87491">
            <a:off x="15223776" y="7723357"/>
            <a:ext cx="2715677" cy="22098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360938"/>
            <a:ext cx="5472934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9"/>
              </a:lnSpc>
            </a:pPr>
            <a:r>
              <a:rPr lang="en-US" sz="3199">
                <a:solidFill>
                  <a:srgbClr val="FFF0A2"/>
                </a:solidFill>
                <a:ea typeface="DM Sans Bold"/>
              </a:rPr>
              <a:t>사물인터넷 IOT 8기 </a:t>
            </a:r>
          </a:p>
          <a:p>
            <a:pPr algn="r">
              <a:lnSpc>
                <a:spcPts val="3679"/>
              </a:lnSpc>
            </a:pPr>
            <a:r>
              <a:rPr lang="en-US" sz="3199">
                <a:solidFill>
                  <a:srgbClr val="FFF0A2"/>
                </a:solidFill>
                <a:ea typeface="DM Sans Bold"/>
              </a:rPr>
              <a:t>이철진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4241"/>
            <a:ext cx="16230600" cy="161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2099">
                <a:solidFill>
                  <a:srgbClr val="FFF0A2"/>
                </a:solidFill>
                <a:latin typeface="Anton Bold"/>
              </a:rPr>
              <a:t>MOVIE TICKET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5367" y="4456548"/>
            <a:ext cx="3406705" cy="31809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12028" y="4634480"/>
            <a:ext cx="3854682" cy="35992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12894" y="5058841"/>
            <a:ext cx="3406705" cy="31809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5499" y="5236773"/>
            <a:ext cx="3854682" cy="35992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67417" y="5481117"/>
            <a:ext cx="3406705" cy="31809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0022" y="5659048"/>
            <a:ext cx="3854682" cy="35992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20157" y="714560"/>
            <a:ext cx="8439143" cy="88578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68816" y="3206587"/>
            <a:ext cx="7141824" cy="562943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298797" y="1019251"/>
            <a:ext cx="7481862" cy="137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MOVIE.JAVA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499" y="918651"/>
            <a:ext cx="8793922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03.프로젝트 구현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5367" y="4456548"/>
            <a:ext cx="3406705" cy="31809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12028" y="4634480"/>
            <a:ext cx="3854682" cy="35992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12894" y="5058841"/>
            <a:ext cx="3406705" cy="31809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5499" y="5236773"/>
            <a:ext cx="3854682" cy="35992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67417" y="5481117"/>
            <a:ext cx="3406705" cy="31809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0022" y="5659048"/>
            <a:ext cx="3854682" cy="35992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81329" y="629902"/>
            <a:ext cx="8439143" cy="88578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630" t="0" r="1630" b="0"/>
          <a:stretch>
            <a:fillRect/>
          </a:stretch>
        </p:blipFill>
        <p:spPr>
          <a:xfrm flipH="false" flipV="false" rot="0">
            <a:off x="9845898" y="2865055"/>
            <a:ext cx="7310006" cy="607113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759970" y="1035711"/>
            <a:ext cx="7481862" cy="137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MOVIE.JAVA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499" y="918651"/>
            <a:ext cx="8793922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03.프로젝트 구현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5367" y="4456548"/>
            <a:ext cx="3406705" cy="31809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12028" y="4634480"/>
            <a:ext cx="3854682" cy="35992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12894" y="5058841"/>
            <a:ext cx="3406705" cy="31809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5499" y="5236773"/>
            <a:ext cx="3854682" cy="35992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67417" y="5481117"/>
            <a:ext cx="3406705" cy="31809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0022" y="5659048"/>
            <a:ext cx="3854682" cy="35992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714560"/>
            <a:ext cx="8439143" cy="88578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00304" y="1068779"/>
            <a:ext cx="9726535" cy="137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MOVIEMAIN.JAVA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875289" y="2989444"/>
            <a:ext cx="7120018" cy="599439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220" y="1040204"/>
            <a:ext cx="8793922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03.프로젝트 구현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537832" cy="10287000"/>
            <a:chOff x="0" y="0"/>
            <a:chExt cx="1405044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853" t="0" r="15853" b="0"/>
            <a:stretch>
              <a:fillRect/>
            </a:stretch>
          </p:blipFill>
          <p:spPr>
            <a:xfrm>
              <a:off x="0" y="0"/>
              <a:ext cx="1405044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43829" y="643378"/>
            <a:ext cx="9650174" cy="9000245"/>
            <a:chOff x="0" y="0"/>
            <a:chExt cx="2541610" cy="2370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541610" cy="2370435"/>
            </a:xfrm>
            <a:custGeom>
              <a:avLst/>
              <a:gdLst/>
              <a:ahLst/>
              <a:cxnLst/>
              <a:rect r="r" b="b" t="t" l="l"/>
              <a:pathLst>
                <a:path h="2370435" w="2541610">
                  <a:moveTo>
                    <a:pt x="0" y="0"/>
                  </a:moveTo>
                  <a:lnTo>
                    <a:pt x="2541610" y="0"/>
                  </a:lnTo>
                  <a:lnTo>
                    <a:pt x="2541610" y="2370435"/>
                  </a:lnTo>
                  <a:lnTo>
                    <a:pt x="0" y="23704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9011" y="954089"/>
            <a:ext cx="8999810" cy="8378823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lnTo>
                    <a:pt x="353060" y="861060"/>
                  </a:ln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lnTo>
                    <a:pt x="354330" y="5077460"/>
                  </a:ln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19812" r="-19812" t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10537832" y="8074685"/>
            <a:ext cx="7750168" cy="0"/>
          </a:xfrm>
          <a:prstGeom prst="line">
            <a:avLst/>
          </a:prstGeom>
          <a:ln cap="flat" w="47625">
            <a:solidFill>
              <a:srgbClr val="FFF0A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13878" y="8239704"/>
            <a:ext cx="1403127" cy="166050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40774" y="4306888"/>
            <a:ext cx="5918526" cy="165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-프로그램 결과시연 영상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-자체평가의견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40774" y="1095375"/>
            <a:ext cx="6527061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0A2"/>
                </a:solidFill>
                <a:latin typeface="Seoul Namsan Condensed Black"/>
              </a:rPr>
              <a:t>04.프로그램 결과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3324" y="2353358"/>
            <a:ext cx="11721351" cy="69049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2085" y="7746114"/>
            <a:ext cx="4785915" cy="25408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746114"/>
            <a:ext cx="4785915" cy="25408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2602770"/>
            <a:ext cx="7315200" cy="11837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56766" y="3700897"/>
            <a:ext cx="6174468" cy="4209864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1697" b="0"/>
          <a:stretch>
            <a:fillRect/>
          </a:stretch>
        </p:blipFill>
        <p:spPr>
          <a:xfrm flipH="false" flipV="false" rot="0">
            <a:off x="6334410" y="3925671"/>
            <a:ext cx="5619180" cy="37603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51043" y="7746114"/>
            <a:ext cx="4785915" cy="254088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89513" y="2680547"/>
            <a:ext cx="5047444" cy="63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586">
                <a:solidFill>
                  <a:srgbClr val="DD4B47"/>
                </a:solidFill>
                <a:latin typeface="Codec Pro ExtraBold"/>
              </a:rPr>
              <a:t>01.프로젝트 결과시연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0213" y="572059"/>
            <a:ext cx="8898326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04.프로젝트 결과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32062" y="6415323"/>
            <a:ext cx="6423877" cy="47570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83162" y="3125398"/>
            <a:ext cx="9443267" cy="338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4082">
                <a:solidFill>
                  <a:srgbClr val="F24E4B"/>
                </a:solidFill>
                <a:ea typeface="Codec Pro ExtraBold"/>
              </a:rPr>
              <a:t>영화예매 프로젝트를 만들면서 자바를 </a:t>
            </a:r>
          </a:p>
          <a:p>
            <a:pPr algn="ctr">
              <a:lnSpc>
                <a:spcPts val="5266"/>
              </a:lnSpc>
            </a:pPr>
            <a:r>
              <a:rPr lang="en-US" sz="4082">
                <a:solidFill>
                  <a:srgbClr val="F24E4B"/>
                </a:solidFill>
                <a:latin typeface="Codec Pro ExtraBold"/>
              </a:rPr>
              <a:t> 한번 더 공부하는 계기가 되었다.</a:t>
            </a:r>
          </a:p>
          <a:p>
            <a:pPr algn="ctr">
              <a:lnSpc>
                <a:spcPts val="5266"/>
              </a:lnSpc>
            </a:pPr>
          </a:p>
          <a:p>
            <a:pPr algn="ctr">
              <a:lnSpc>
                <a:spcPts val="5266"/>
              </a:lnSpc>
            </a:pPr>
            <a:r>
              <a:rPr lang="en-US" sz="4082">
                <a:solidFill>
                  <a:srgbClr val="F24E4B"/>
                </a:solidFill>
                <a:ea typeface="Codec Pro ExtraBold"/>
              </a:rPr>
              <a:t>영화 예매 프로그램을 만들면서 조건문을 만드는 부분이 부족했던 것 같다.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28343" y="2211632"/>
            <a:ext cx="831315" cy="5743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97536" y="327220"/>
            <a:ext cx="15092929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ea typeface="Seoul Namsan Condensed Black Bold"/>
              </a:rPr>
              <a:t>자체 평가 의견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99381" y="3311860"/>
            <a:ext cx="10610829" cy="39742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2372" y="251482"/>
            <a:ext cx="4595668" cy="47283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17968" y="4164261"/>
            <a:ext cx="11652064" cy="200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9"/>
              </a:lnSpc>
            </a:pPr>
            <a:r>
              <a:rPr lang="en-US" sz="11449">
                <a:solidFill>
                  <a:srgbClr val="000000"/>
                </a:solidFill>
                <a:latin typeface="Codec Pro Extra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885972" y="5965241"/>
            <a:ext cx="5454737" cy="0"/>
          </a:xfrm>
          <a:prstGeom prst="line">
            <a:avLst/>
          </a:prstGeom>
          <a:ln cap="rnd" w="85725">
            <a:solidFill>
              <a:srgbClr val="DE4A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9001272" y="5965241"/>
            <a:ext cx="5454737" cy="0"/>
          </a:xfrm>
          <a:prstGeom prst="line">
            <a:avLst/>
          </a:prstGeom>
          <a:ln cap="rnd" w="85725">
            <a:solidFill>
              <a:srgbClr val="DE4A4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72426" y="1551528"/>
            <a:ext cx="3680876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34798" y="1246728"/>
            <a:ext cx="1501840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IN</a:t>
            </a:r>
            <a:r>
              <a:rPr lang="en-US" sz="9000">
                <a:solidFill>
                  <a:srgbClr val="DE4A48"/>
                </a:solidFill>
                <a:latin typeface="Codec Pro ExtraBold"/>
              </a:rPr>
              <a:t>D</a:t>
            </a:r>
            <a:r>
              <a:rPr lang="en-US" sz="9000">
                <a:solidFill>
                  <a:srgbClr val="FFF0A2"/>
                </a:solidFill>
                <a:latin typeface="Codec Pro ExtraBold"/>
              </a:rPr>
              <a:t>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5388" y="3248074"/>
            <a:ext cx="2039415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FF0A2"/>
                </a:solidFill>
                <a:latin typeface="Codec Pro Extra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5388" y="6466316"/>
            <a:ext cx="2039415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DE4A48"/>
                </a:solidFill>
                <a:latin typeface="Codec Pro Extra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9578" y="3417724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FF0A2"/>
                </a:solidFill>
                <a:ea typeface="Codec Pro ExtraBold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9578" y="4344501"/>
            <a:ext cx="4987734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0A2"/>
                </a:solidFill>
                <a:latin typeface="Codec Pro"/>
              </a:rPr>
              <a:t>-개발환경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>
                <a:solidFill>
                  <a:srgbClr val="FFF0A2"/>
                </a:solidFill>
                <a:latin typeface="Codec Pro"/>
              </a:rPr>
              <a:t>-프로젝트 수행절차 및 활동(개발일정)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89578" y="6635965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DE4A48"/>
                </a:solidFill>
                <a:ea typeface="Codec Pro ExtraBold"/>
              </a:rPr>
              <a:t>프로젝트 설계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0688" y="3248074"/>
            <a:ext cx="2039415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FF0A2"/>
                </a:solidFill>
                <a:latin typeface="Codec Pro Extra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10688" y="6466316"/>
            <a:ext cx="2039415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DE4A48"/>
                </a:solidFill>
                <a:latin typeface="Codec Pro ExtraBold"/>
              </a:rPr>
              <a:t>04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4090138">
            <a:off x="17247370" y="6270280"/>
            <a:ext cx="1047754" cy="7411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6148786">
            <a:off x="16813051" y="5199905"/>
            <a:ext cx="1047754" cy="74113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6148786">
            <a:off x="17835558" y="5411502"/>
            <a:ext cx="656635" cy="46447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104878" y="6635965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DE4A48"/>
                </a:solidFill>
                <a:ea typeface="Codec Pro ExtraBold"/>
              </a:rPr>
              <a:t>프로젝트 결과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2058647">
            <a:off x="11889228" y="8994865"/>
            <a:ext cx="1047754" cy="74113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104878" y="7562743"/>
            <a:ext cx="4987734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E64046"/>
                </a:solidFill>
                <a:latin typeface="Codec Pro"/>
              </a:rPr>
              <a:t>-프로젝트 결과시연 영상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>
                <a:solidFill>
                  <a:srgbClr val="E64046"/>
                </a:solidFill>
                <a:latin typeface="Codec Pro"/>
              </a:rPr>
              <a:t>-자체 평가 의견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4878" y="3417724"/>
            <a:ext cx="5328890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FF0A2"/>
                </a:solidFill>
                <a:ea typeface="Codec Pro ExtraBold"/>
              </a:rPr>
              <a:t>프로젝트 구현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61518">
            <a:off x="16025739" y="-505872"/>
            <a:ext cx="3680876" cy="411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0">
            <a:off x="2608450" y="127388"/>
            <a:ext cx="1047754" cy="74113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2058647">
            <a:off x="3465702" y="868526"/>
            <a:ext cx="1047754" cy="74113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0">
            <a:off x="11057125" y="9796077"/>
            <a:ext cx="1047754" cy="741138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2058647">
            <a:off x="12324292" y="9928084"/>
            <a:ext cx="656635" cy="46447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-2058647">
            <a:off x="12084787" y="629964"/>
            <a:ext cx="656635" cy="464477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59" t="0" r="7808" b="88147"/>
          <a:stretch>
            <a:fillRect/>
          </a:stretch>
        </p:blipFill>
        <p:spPr>
          <a:xfrm flipH="false" flipV="false" rot="0">
            <a:off x="10826226" y="-218310"/>
            <a:ext cx="1047754" cy="741138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104878" y="4344501"/>
            <a:ext cx="498773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0A2"/>
                </a:solidFill>
                <a:latin typeface="Codec Pro"/>
              </a:rPr>
              <a:t>-프로그램 구현을 위한 코딩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61518">
            <a:off x="4888065" y="8882176"/>
            <a:ext cx="3680876" cy="4114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989578" y="7562743"/>
            <a:ext cx="4987734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E64046"/>
                </a:solidFill>
                <a:latin typeface="Codec Pro"/>
              </a:rPr>
              <a:t>-요구사항 분석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>
                <a:solidFill>
                  <a:srgbClr val="E64046"/>
                </a:solidFill>
                <a:latin typeface="Codec Pro"/>
              </a:rPr>
              <a:t>-프로그램을 만들기 위한 클래스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537832" cy="10287000"/>
            <a:chOff x="0" y="0"/>
            <a:chExt cx="1405044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67" t="0" r="16067" b="0"/>
            <a:stretch>
              <a:fillRect/>
            </a:stretch>
          </p:blipFill>
          <p:spPr>
            <a:xfrm>
              <a:off x="0" y="0"/>
              <a:ext cx="1405044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43829" y="643378"/>
            <a:ext cx="9650174" cy="9000245"/>
            <a:chOff x="0" y="0"/>
            <a:chExt cx="2541610" cy="2370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541610" cy="2370435"/>
            </a:xfrm>
            <a:custGeom>
              <a:avLst/>
              <a:gdLst/>
              <a:ahLst/>
              <a:cxnLst/>
              <a:rect r="r" b="b" t="t" l="l"/>
              <a:pathLst>
                <a:path h="2370435" w="2541610">
                  <a:moveTo>
                    <a:pt x="0" y="0"/>
                  </a:moveTo>
                  <a:lnTo>
                    <a:pt x="2541610" y="0"/>
                  </a:lnTo>
                  <a:lnTo>
                    <a:pt x="2541610" y="2370435"/>
                  </a:lnTo>
                  <a:lnTo>
                    <a:pt x="0" y="23704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9011" y="954089"/>
            <a:ext cx="8999810" cy="8378823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lnTo>
                    <a:pt x="353060" y="861060"/>
                  </a:ln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lnTo>
                    <a:pt x="354330" y="5077460"/>
                  </a:ln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20251" r="-20251" t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10537832" y="8074685"/>
            <a:ext cx="7750168" cy="0"/>
          </a:xfrm>
          <a:prstGeom prst="line">
            <a:avLst/>
          </a:prstGeom>
          <a:ln cap="flat" w="47625">
            <a:solidFill>
              <a:srgbClr val="FFF0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340774" y="1095375"/>
            <a:ext cx="6543520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0A2"/>
                </a:solidFill>
                <a:latin typeface="Seoul Namsan Condensed Black"/>
              </a:rPr>
              <a:t>01.프로그램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5428" y="4306888"/>
            <a:ext cx="7054212" cy="165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-개발환경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-프로젝트 수행절차 및 활동(개발일정)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13878" y="8239704"/>
            <a:ext cx="1403127" cy="16605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9194" y="5952903"/>
            <a:ext cx="3820536" cy="2063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1715" t="19877" r="35014" b="21069"/>
          <a:stretch>
            <a:fillRect/>
          </a:stretch>
        </p:blipFill>
        <p:spPr>
          <a:xfrm flipH="false" flipV="false" rot="0">
            <a:off x="14126774" y="5973372"/>
            <a:ext cx="2025377" cy="20221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9194" y="2933627"/>
            <a:ext cx="3820536" cy="20630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451279" y="3155769"/>
            <a:ext cx="3376366" cy="161880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67888" y="2155114"/>
            <a:ext cx="7346956" cy="73469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97128" y="4137453"/>
            <a:ext cx="4156410" cy="338227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0213" y="572059"/>
            <a:ext cx="8115300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01.프로젝트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49349"/>
            <a:ext cx="5731998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000">
                <a:solidFill>
                  <a:srgbClr val="F24E4B"/>
                </a:solidFill>
                <a:latin typeface="Codec Pro ExtraBold"/>
              </a:rPr>
              <a:t>01.개발환경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923929"/>
          <a:ext cx="16126197" cy="3813810"/>
        </p:xfrm>
        <a:graphic>
          <a:graphicData uri="http://schemas.openxmlformats.org/drawingml/2006/table">
            <a:tbl>
              <a:tblPr/>
              <a:tblGrid>
                <a:gridCol w="10352418"/>
                <a:gridCol w="2004226"/>
                <a:gridCol w="1846473"/>
                <a:gridCol w="1923079"/>
              </a:tblGrid>
              <a:tr h="1354221">
                <a:tc>
                  <a:txBody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DM Sans"/>
                        </a:rPr>
                        <a:t>프로젝트 수행 절차 및 활동(개발일정)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11/04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11/05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11/06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</a:tr>
              <a:tr h="819863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DM Sans"/>
                        </a:rPr>
                        <a:t>요구사항 분석 및 설계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</a:tr>
              <a:tr h="819863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DM Sans"/>
                        </a:rPr>
                        <a:t>프로그램 구현을 위한 코딩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</a:tr>
              <a:tr h="819863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DM Sans"/>
                        </a:rPr>
                        <a:t>프로그램 결과 값 출력과 자체평가의견 정리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  <a:tc>
                  <a:txBody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2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88126" y="5417305"/>
            <a:ext cx="703137" cy="6120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50304" y="6221688"/>
            <a:ext cx="703137" cy="612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27392" y="7018117"/>
            <a:ext cx="703137" cy="6120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38533" y="607694"/>
            <a:ext cx="4391997" cy="288274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72734" y="1870952"/>
            <a:ext cx="7826124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02.프로젝트 수행절차 및 활동- 개발일정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0213" y="572059"/>
            <a:ext cx="8115300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0"/>
              </a:lnSpc>
            </a:pPr>
            <a:r>
              <a:rPr lang="en-US" sz="9000">
                <a:solidFill>
                  <a:srgbClr val="FFF0A2"/>
                </a:solidFill>
                <a:latin typeface="Codec Pro ExtraBold"/>
              </a:rPr>
              <a:t>01.프로젝트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537832" cy="10287000"/>
            <a:chOff x="0" y="0"/>
            <a:chExt cx="1405044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843" t="0" r="15843" b="0"/>
            <a:stretch>
              <a:fillRect/>
            </a:stretch>
          </p:blipFill>
          <p:spPr>
            <a:xfrm>
              <a:off x="0" y="0"/>
              <a:ext cx="1405044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43829" y="643378"/>
            <a:ext cx="9650174" cy="9000245"/>
            <a:chOff x="0" y="0"/>
            <a:chExt cx="2541610" cy="2370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541610" cy="2370435"/>
            </a:xfrm>
            <a:custGeom>
              <a:avLst/>
              <a:gdLst/>
              <a:ahLst/>
              <a:cxnLst/>
              <a:rect r="r" b="b" t="t" l="l"/>
              <a:pathLst>
                <a:path h="2370435" w="2541610">
                  <a:moveTo>
                    <a:pt x="0" y="0"/>
                  </a:moveTo>
                  <a:lnTo>
                    <a:pt x="2541610" y="0"/>
                  </a:lnTo>
                  <a:lnTo>
                    <a:pt x="2541610" y="2370435"/>
                  </a:lnTo>
                  <a:lnTo>
                    <a:pt x="0" y="23704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9011" y="954089"/>
            <a:ext cx="8999810" cy="8378823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lnTo>
                    <a:pt x="353060" y="861060"/>
                  </a:ln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lnTo>
                    <a:pt x="354330" y="5077460"/>
                  </a:ln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19790" r="-19790" t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10537832" y="8074685"/>
            <a:ext cx="7750168" cy="0"/>
          </a:xfrm>
          <a:prstGeom prst="line">
            <a:avLst/>
          </a:prstGeom>
          <a:ln cap="flat" w="47625">
            <a:solidFill>
              <a:srgbClr val="FFF0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340774" y="4030663"/>
            <a:ext cx="5135500" cy="22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-요구사항 분석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-이클립스를 통해 </a:t>
            </a: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ea typeface="DM Sans"/>
              </a:rPr>
              <a:t>영화예매 프로그램 설계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0774" y="1095375"/>
            <a:ext cx="6543520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0A2"/>
                </a:solidFill>
                <a:latin typeface="Seoul Namsan Condensed Black"/>
              </a:rPr>
              <a:t>02.프로그램 설계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13878" y="8239704"/>
            <a:ext cx="1403127" cy="16605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73439" y="1711951"/>
            <a:ext cx="748590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4"/>
              </a:lnSpc>
            </a:pPr>
            <a:r>
              <a:rPr lang="en-US" sz="7499">
                <a:solidFill>
                  <a:srgbClr val="F24E4B"/>
                </a:solidFill>
                <a:ea typeface="Codec Pro ExtraBold Bold"/>
              </a:rPr>
              <a:t>요구사항분석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00426" y="2981083"/>
            <a:ext cx="11049399" cy="627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1. 프로젝트명 : 영화 예매 하기(MovieTicketProject)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ea typeface="Codec Pro"/>
              </a:rPr>
              <a:t>패키지명 : movie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2. 클래스명 : MovieMain.java -- main( )가 있는 경우(Movie.java--라이브러리클래스)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3. 생성자 초기값 넣기로 자료를 넣어 주세요.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ea typeface="Codec Pro"/>
              </a:rPr>
              <a:t>입력자료 : 영화명, 금액, 나이, 구매방법(현장, 인터넷, 쿠폰)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ea typeface="Codec Pro"/>
              </a:rPr>
              <a:t>실구매금액조건 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1) 나이가 20미만이면 25% 할인, 나이가 20~30이면 20%할인, 30이상이면 15%할인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2) 현장구매인 경우 0%할인, 인터넷 구매인 경우 추가 5%할인, 쿠폰구매인 경우 10%할인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ea typeface="Codec Pro"/>
              </a:rPr>
              <a:t>예) 1째줄은 11000 * 70% = 7700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2째줄은 15000 * (100%-20%) = 12000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3째줄은 12500 * (100%-(15%+10%)) = 9375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4. 입력자료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1째 레코드(줄) =&gt; 1917 11000 10 인터넷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2째 레코드(줄)==&gt; 주디 15000 25 현장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odec Pro"/>
              </a:rPr>
              <a:t>3째 레코드(줄)==&gt; 인비저블맨 12500 40 쿠폰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5191" y="486438"/>
            <a:ext cx="7886318" cy="139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8023">
                <a:solidFill>
                  <a:srgbClr val="FFF0A2"/>
                </a:solidFill>
                <a:latin typeface="Codec Pro ExtraBold"/>
              </a:rPr>
              <a:t>02.프로젝트 설계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5089" y="3193457"/>
            <a:ext cx="4918351" cy="53812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02528">
            <a:off x="1741709" y="3421441"/>
            <a:ext cx="3820536" cy="2063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28029">
            <a:off x="4508618" y="5421527"/>
            <a:ext cx="4649024" cy="25104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03975" y="6034131"/>
            <a:ext cx="5528259" cy="28142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8187" y="2214968"/>
            <a:ext cx="6614713" cy="681290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72068">
            <a:off x="1583526" y="6647676"/>
            <a:ext cx="1698290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810107" y="1633084"/>
            <a:ext cx="4793868" cy="189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789">
                <a:solidFill>
                  <a:srgbClr val="F24E4B"/>
                </a:solidFill>
                <a:ea typeface="Codec Pro ExtraBold Bold"/>
              </a:rPr>
              <a:t>이클립스를 통해 </a:t>
            </a:r>
          </a:p>
          <a:p>
            <a:pPr algn="ctr">
              <a:lnSpc>
                <a:spcPts val="4888"/>
              </a:lnSpc>
            </a:pPr>
            <a:r>
              <a:rPr lang="en-US" sz="3789">
                <a:solidFill>
                  <a:srgbClr val="F24E4B"/>
                </a:solidFill>
                <a:ea typeface="Codec Pro ExtraBold Bold"/>
              </a:rPr>
              <a:t>영화예매 프로그램 설계</a:t>
            </a:r>
          </a:p>
          <a:p>
            <a:pPr algn="ctr">
              <a:lnSpc>
                <a:spcPts val="4888"/>
              </a:lnSpc>
            </a:pPr>
            <a:r>
              <a:rPr lang="en-US" sz="3789">
                <a:solidFill>
                  <a:srgbClr val="F24E4B"/>
                </a:solidFill>
                <a:latin typeface="Codec Pro ExtraBold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191" y="486438"/>
            <a:ext cx="7886318" cy="139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8023">
                <a:solidFill>
                  <a:srgbClr val="FFF0A2"/>
                </a:solidFill>
                <a:latin typeface="Codec Pro ExtraBold"/>
              </a:rPr>
              <a:t>02.프로젝트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042" y="4080878"/>
            <a:ext cx="4793868" cy="65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789">
                <a:solidFill>
                  <a:srgbClr val="F24E4B"/>
                </a:solidFill>
                <a:latin typeface="Codec Pro ExtraBold Bold"/>
              </a:rPr>
              <a:t>MOVIE.JAVA</a:t>
            </a:r>
          </a:p>
        </p:txBody>
      </p:sp>
      <p:sp>
        <p:nvSpPr>
          <p:cNvPr name="TextBox 10" id="10"/>
          <p:cNvSpPr txBox="true"/>
          <p:nvPr/>
        </p:nvSpPr>
        <p:spPr>
          <a:xfrm rot="-1124612">
            <a:off x="4509015" y="6303530"/>
            <a:ext cx="4621740" cy="63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653">
                <a:solidFill>
                  <a:srgbClr val="F24E4B"/>
                </a:solidFill>
                <a:latin typeface="Codec Pro ExtraBold Bold"/>
              </a:rPr>
              <a:t>MOVIEMAIN.JAVA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537832" cy="10287000"/>
            <a:chOff x="0" y="0"/>
            <a:chExt cx="1405044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395" t="0" r="15395" b="0"/>
            <a:stretch>
              <a:fillRect/>
            </a:stretch>
          </p:blipFill>
          <p:spPr>
            <a:xfrm>
              <a:off x="0" y="0"/>
              <a:ext cx="1405044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43829" y="643378"/>
            <a:ext cx="9650174" cy="9000245"/>
            <a:chOff x="0" y="0"/>
            <a:chExt cx="2541610" cy="2370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541610" cy="2370435"/>
            </a:xfrm>
            <a:custGeom>
              <a:avLst/>
              <a:gdLst/>
              <a:ahLst/>
              <a:cxnLst/>
              <a:rect r="r" b="b" t="t" l="l"/>
              <a:pathLst>
                <a:path h="2370435" w="2541610">
                  <a:moveTo>
                    <a:pt x="0" y="0"/>
                  </a:moveTo>
                  <a:lnTo>
                    <a:pt x="2541610" y="0"/>
                  </a:lnTo>
                  <a:lnTo>
                    <a:pt x="2541610" y="2370435"/>
                  </a:lnTo>
                  <a:lnTo>
                    <a:pt x="0" y="23704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9011" y="954089"/>
            <a:ext cx="8999810" cy="8378823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lnTo>
                    <a:pt x="353060" y="861060"/>
                  </a:ln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lnTo>
                    <a:pt x="354330" y="5077460"/>
                  </a:ln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18886" r="-18886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40774" y="3201988"/>
            <a:ext cx="5918526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-프로그램 구현을 위한 코딩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-클래스(Movie)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  <a:r>
              <a:rPr lang="en-US" sz="3500">
                <a:solidFill>
                  <a:srgbClr val="FFF0A2"/>
                </a:solidFill>
                <a:latin typeface="DM Sans"/>
              </a:rPr>
              <a:t>-클래스(MovieMain)</a:t>
            </a:r>
          </a:p>
          <a:p>
            <a:pPr>
              <a:lnSpc>
                <a:spcPts val="4375"/>
              </a:lnSpc>
            </a:pPr>
          </a:p>
          <a:p>
            <a:pPr>
              <a:lnSpc>
                <a:spcPts val="4375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10537832" y="8074685"/>
            <a:ext cx="7750168" cy="0"/>
          </a:xfrm>
          <a:prstGeom prst="line">
            <a:avLst/>
          </a:prstGeom>
          <a:ln cap="flat" w="47625">
            <a:solidFill>
              <a:srgbClr val="FFF0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1340774" y="1095375"/>
            <a:ext cx="6477683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0A2"/>
                </a:solidFill>
                <a:latin typeface="Seoul Namsan Condensed Black"/>
              </a:rPr>
              <a:t>03.프로그램 구현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13878" y="8239704"/>
            <a:ext cx="1403127" cy="16605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DAFWnSge2RI</dc:identifier>
  <dcterms:modified xsi:type="dcterms:W3CDTF">2011-08-01T06:04:30Z</dcterms:modified>
  <cp:revision>1</cp:revision>
  <dc:title>movie ticket project</dc:title>
</cp:coreProperties>
</file>